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8288000" cy="10287000"/>
  <p:notesSz cx="6858000" cy="9144000"/>
  <p:embeddedFontLst>
    <p:embeddedFont>
      <p:font typeface="MetaAccanthisAlternate" charset="1" panose="02000503000000000000"/>
      <p:regular r:id="rId25"/>
    </p:embeddedFont>
    <p:embeddedFont>
      <p:font typeface="Codec Pro Ultra-Bold" charset="1" panose="00000700000000000000"/>
      <p:regular r:id="rId26"/>
    </p:embeddedFont>
    <p:embeddedFont>
      <p:font typeface="Codec Pro Bold" charset="1" panose="000006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6667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1" t="0" r="-111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0" y="-332093"/>
            <a:ext cx="18288000" cy="14873197"/>
          </a:xfrm>
          <a:custGeom>
            <a:avLst/>
            <a:gdLst/>
            <a:ahLst/>
            <a:cxnLst/>
            <a:rect r="r" b="b" t="t" l="l"/>
            <a:pathLst>
              <a:path h="14873197" w="18288000">
                <a:moveTo>
                  <a:pt x="0" y="0"/>
                </a:moveTo>
                <a:lnTo>
                  <a:pt x="18288000" y="0"/>
                </a:lnTo>
                <a:lnTo>
                  <a:pt x="18288000" y="14873197"/>
                </a:lnTo>
                <a:lnTo>
                  <a:pt x="0" y="148731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70000"/>
            </a:blip>
            <a:stretch>
              <a:fillRect l="-30125" t="0" r="-30125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35164" y="1676400"/>
            <a:ext cx="16417672" cy="5023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910"/>
              </a:lnSpc>
            </a:pPr>
            <a:r>
              <a:rPr lang="en-US" sz="22388" spc="-783">
                <a:solidFill>
                  <a:srgbClr val="C1FF72"/>
                </a:solidFill>
                <a:latin typeface="MetaAccanthisAlternate"/>
                <a:ea typeface="MetaAccanthisAlternate"/>
                <a:cs typeface="MetaAccanthisAlternate"/>
                <a:sym typeface="MetaAccanthisAlternate"/>
              </a:rPr>
              <a:t>Cohesion</a:t>
            </a:r>
            <a:r>
              <a:rPr lang="en-US" sz="22388" spc="-783">
                <a:solidFill>
                  <a:srgbClr val="FFFFFF"/>
                </a:solidFill>
                <a:latin typeface="MetaAccanthisAlternate"/>
                <a:ea typeface="MetaAccanthisAlternate"/>
                <a:cs typeface="MetaAccanthisAlternate"/>
                <a:sym typeface="MetaAccanthisAlternate"/>
              </a:rPr>
              <a:t> Technology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496029" y="8863899"/>
            <a:ext cx="1274721" cy="47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1"/>
              </a:lnSpc>
            </a:pPr>
            <a:r>
              <a:rPr lang="en-US" sz="2472" b="true">
                <a:solidFill>
                  <a:srgbClr val="FFFFFF"/>
                </a:solidFill>
                <a:latin typeface="Codec Pro Ultra-Bold"/>
                <a:ea typeface="Codec Pro Ultra-Bold"/>
                <a:cs typeface="Codec Pro Ultra-Bold"/>
                <a:sym typeface="Codec Pro Ultra-Bold"/>
              </a:rPr>
              <a:t>-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6528481"/>
            <a:ext cx="15665537" cy="1744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  <a:spcBef>
                <a:spcPct val="0"/>
              </a:spcBef>
            </a:pPr>
            <a:r>
              <a:rPr lang="en-US" b="true" sz="4800">
                <a:solidFill>
                  <a:srgbClr val="FFFFFF"/>
                </a:solidFill>
                <a:latin typeface="Codec Pro Ultra-Bold"/>
                <a:ea typeface="Codec Pro Ultra-Bold"/>
                <a:cs typeface="Codec Pro Ultra-Bold"/>
                <a:sym typeface="Codec Pro Ultra-Bold"/>
              </a:rPr>
              <a:t>how do we use the digital world to bring people together in meatspace?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59002" y="0"/>
            <a:ext cx="19006005" cy="10287000"/>
          </a:xfrm>
          <a:custGeom>
            <a:avLst/>
            <a:gdLst/>
            <a:ahLst/>
            <a:cxnLst/>
            <a:rect r="r" b="b" t="t" l="l"/>
            <a:pathLst>
              <a:path h="10287000" w="19006005">
                <a:moveTo>
                  <a:pt x="0" y="0"/>
                </a:moveTo>
                <a:lnTo>
                  <a:pt x="19006004" y="0"/>
                </a:lnTo>
                <a:lnTo>
                  <a:pt x="1900600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59002" y="0"/>
            <a:ext cx="19006005" cy="10287000"/>
          </a:xfrm>
          <a:custGeom>
            <a:avLst/>
            <a:gdLst/>
            <a:ahLst/>
            <a:cxnLst/>
            <a:rect r="r" b="b" t="t" l="l"/>
            <a:pathLst>
              <a:path h="10287000" w="19006005">
                <a:moveTo>
                  <a:pt x="0" y="0"/>
                </a:moveTo>
                <a:lnTo>
                  <a:pt x="19006004" y="0"/>
                </a:lnTo>
                <a:lnTo>
                  <a:pt x="1900600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</a:blip>
            <a:stretch>
              <a:fillRect l="-111" t="0" r="-11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332093"/>
            <a:ext cx="18288000" cy="14873197"/>
          </a:xfrm>
          <a:custGeom>
            <a:avLst/>
            <a:gdLst/>
            <a:ahLst/>
            <a:cxnLst/>
            <a:rect r="r" b="b" t="t" l="l"/>
            <a:pathLst>
              <a:path h="14873197" w="18288000">
                <a:moveTo>
                  <a:pt x="0" y="0"/>
                </a:moveTo>
                <a:lnTo>
                  <a:pt x="18288000" y="0"/>
                </a:lnTo>
                <a:lnTo>
                  <a:pt x="18288000" y="14873197"/>
                </a:lnTo>
                <a:lnTo>
                  <a:pt x="0" y="148731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</a:blip>
            <a:stretch>
              <a:fillRect l="-30125" t="0" r="-30125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485900"/>
            <a:ext cx="14766515" cy="1972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762"/>
              </a:lnSpc>
            </a:pPr>
            <a:r>
              <a:rPr lang="en-US" sz="15952" spc="-558">
                <a:solidFill>
                  <a:srgbClr val="FFFFFF"/>
                </a:solidFill>
                <a:latin typeface="MetaAccanthisAlternate"/>
                <a:ea typeface="MetaAccanthisAlternate"/>
                <a:cs typeface="MetaAccanthisAlternate"/>
                <a:sym typeface="MetaAccanthisAlternate"/>
              </a:rPr>
              <a:t>social media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217200"/>
            <a:ext cx="21596331" cy="357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meetup groups</a:t>
            </a:r>
          </a:p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private social media</a:t>
            </a:r>
          </a:p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open source social media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</a:blip>
            <a:stretch>
              <a:fillRect l="-111" t="0" r="-11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332093"/>
            <a:ext cx="18288000" cy="14873197"/>
          </a:xfrm>
          <a:custGeom>
            <a:avLst/>
            <a:gdLst/>
            <a:ahLst/>
            <a:cxnLst/>
            <a:rect r="r" b="b" t="t" l="l"/>
            <a:pathLst>
              <a:path h="14873197" w="18288000">
                <a:moveTo>
                  <a:pt x="0" y="0"/>
                </a:moveTo>
                <a:lnTo>
                  <a:pt x="18288000" y="0"/>
                </a:lnTo>
                <a:lnTo>
                  <a:pt x="18288000" y="14873197"/>
                </a:lnTo>
                <a:lnTo>
                  <a:pt x="0" y="148731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</a:blip>
            <a:stretch>
              <a:fillRect l="-30125" t="0" r="-30125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485900"/>
            <a:ext cx="14766515" cy="1972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762"/>
              </a:lnSpc>
            </a:pPr>
            <a:r>
              <a:rPr lang="en-US" sz="15952" spc="-558">
                <a:solidFill>
                  <a:srgbClr val="FFFFFF"/>
                </a:solidFill>
                <a:latin typeface="MetaAccanthisAlternate"/>
                <a:ea typeface="MetaAccanthisAlternate"/>
                <a:cs typeface="MetaAccanthisAlternate"/>
                <a:sym typeface="MetaAccanthisAlternate"/>
              </a:rPr>
              <a:t>advertising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217200"/>
            <a:ext cx="21596331" cy="357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audience</a:t>
            </a:r>
          </a:p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best practices for outreach</a:t>
            </a:r>
          </a:p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collaboration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</a:blip>
            <a:stretch>
              <a:fillRect l="-111" t="0" r="-11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332093"/>
            <a:ext cx="18288000" cy="14873197"/>
          </a:xfrm>
          <a:custGeom>
            <a:avLst/>
            <a:gdLst/>
            <a:ahLst/>
            <a:cxnLst/>
            <a:rect r="r" b="b" t="t" l="l"/>
            <a:pathLst>
              <a:path h="14873197" w="18288000">
                <a:moveTo>
                  <a:pt x="0" y="0"/>
                </a:moveTo>
                <a:lnTo>
                  <a:pt x="18288000" y="0"/>
                </a:lnTo>
                <a:lnTo>
                  <a:pt x="18288000" y="14873197"/>
                </a:lnTo>
                <a:lnTo>
                  <a:pt x="0" y="148731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</a:blip>
            <a:stretch>
              <a:fillRect l="-30125" t="0" r="-30125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485900"/>
            <a:ext cx="14766515" cy="1972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762"/>
              </a:lnSpc>
            </a:pPr>
            <a:r>
              <a:rPr lang="en-US" sz="15952" spc="-558">
                <a:solidFill>
                  <a:srgbClr val="FFFFFF"/>
                </a:solidFill>
                <a:latin typeface="MetaAccanthisAlternate"/>
                <a:ea typeface="MetaAccanthisAlternate"/>
                <a:cs typeface="MetaAccanthisAlternate"/>
                <a:sym typeface="MetaAccanthisAlternate"/>
              </a:rPr>
              <a:t>socializing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217200"/>
            <a:ext cx="21596331" cy="357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connection</a:t>
            </a:r>
          </a:p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consistency</a:t>
            </a:r>
          </a:p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calibrated commitment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</a:blip>
            <a:stretch>
              <a:fillRect l="-111" t="0" r="-11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332093"/>
            <a:ext cx="18288000" cy="14873197"/>
          </a:xfrm>
          <a:custGeom>
            <a:avLst/>
            <a:gdLst/>
            <a:ahLst/>
            <a:cxnLst/>
            <a:rect r="r" b="b" t="t" l="l"/>
            <a:pathLst>
              <a:path h="14873197" w="18288000">
                <a:moveTo>
                  <a:pt x="0" y="0"/>
                </a:moveTo>
                <a:lnTo>
                  <a:pt x="18288000" y="0"/>
                </a:lnTo>
                <a:lnTo>
                  <a:pt x="18288000" y="14873197"/>
                </a:lnTo>
                <a:lnTo>
                  <a:pt x="0" y="148731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</a:blip>
            <a:stretch>
              <a:fillRect l="-30125" t="0" r="-30125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485900"/>
            <a:ext cx="14766515" cy="1972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762"/>
              </a:lnSpc>
            </a:pPr>
            <a:r>
              <a:rPr lang="en-US" sz="15952" spc="-558">
                <a:solidFill>
                  <a:srgbClr val="FFFFFF"/>
                </a:solidFill>
                <a:latin typeface="MetaAccanthisAlternate"/>
                <a:ea typeface="MetaAccanthisAlternate"/>
                <a:cs typeface="MetaAccanthisAlternate"/>
                <a:sym typeface="MetaAccanthisAlternate"/>
              </a:rPr>
              <a:t>our project(s)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217200"/>
            <a:ext cx="21596331" cy="357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event map</a:t>
            </a:r>
          </a:p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event-based social media</a:t>
            </a:r>
          </a:p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event aggregation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6667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1" t="0" r="-111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0" y="-332093"/>
            <a:ext cx="18288000" cy="14873197"/>
          </a:xfrm>
          <a:custGeom>
            <a:avLst/>
            <a:gdLst/>
            <a:ahLst/>
            <a:cxnLst/>
            <a:rect r="r" b="b" t="t" l="l"/>
            <a:pathLst>
              <a:path h="14873197" w="18288000">
                <a:moveTo>
                  <a:pt x="0" y="0"/>
                </a:moveTo>
                <a:lnTo>
                  <a:pt x="18288000" y="0"/>
                </a:lnTo>
                <a:lnTo>
                  <a:pt x="18288000" y="14873197"/>
                </a:lnTo>
                <a:lnTo>
                  <a:pt x="0" y="148731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70000"/>
            </a:blip>
            <a:stretch>
              <a:fillRect l="-30125" t="0" r="-30125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744198" y="4089060"/>
            <a:ext cx="12799605" cy="27565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910"/>
              </a:lnSpc>
            </a:pPr>
            <a:r>
              <a:rPr lang="en-US" sz="22388" spc="-783">
                <a:solidFill>
                  <a:srgbClr val="C1FF72"/>
                </a:solidFill>
                <a:latin typeface="MetaAccanthisAlternate"/>
                <a:ea typeface="MetaAccanthisAlternate"/>
                <a:cs typeface="MetaAccanthisAlternate"/>
                <a:sym typeface="MetaAccanthisAlternate"/>
              </a:rPr>
              <a:t>feedback!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496029" y="8863899"/>
            <a:ext cx="1274721" cy="47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1"/>
              </a:lnSpc>
            </a:pPr>
            <a:r>
              <a:rPr lang="en-US" sz="2472" b="true">
                <a:solidFill>
                  <a:srgbClr val="FFFFFF"/>
                </a:solidFill>
                <a:latin typeface="Codec Pro Ultra-Bold"/>
                <a:ea typeface="Codec Pro Ultra-Bold"/>
                <a:cs typeface="Codec Pro Ultra-Bold"/>
                <a:sym typeface="Codec Pro Ultra-Bold"/>
              </a:rPr>
              <a:t>-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</a:blip>
            <a:stretch>
              <a:fillRect l="-111" t="0" r="-11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332093"/>
            <a:ext cx="18288000" cy="14873197"/>
          </a:xfrm>
          <a:custGeom>
            <a:avLst/>
            <a:gdLst/>
            <a:ahLst/>
            <a:cxnLst/>
            <a:rect r="r" b="b" t="t" l="l"/>
            <a:pathLst>
              <a:path h="14873197" w="18288000">
                <a:moveTo>
                  <a:pt x="0" y="0"/>
                </a:moveTo>
                <a:lnTo>
                  <a:pt x="18288000" y="0"/>
                </a:lnTo>
                <a:lnTo>
                  <a:pt x="18288000" y="14873197"/>
                </a:lnTo>
                <a:lnTo>
                  <a:pt x="0" y="148731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</a:blip>
            <a:stretch>
              <a:fillRect l="-30125" t="0" r="-30125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</a:blip>
            <a:stretch>
              <a:fillRect l="-111" t="0" r="-11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332093"/>
            <a:ext cx="18288000" cy="14873197"/>
          </a:xfrm>
          <a:custGeom>
            <a:avLst/>
            <a:gdLst/>
            <a:ahLst/>
            <a:cxnLst/>
            <a:rect r="r" b="b" t="t" l="l"/>
            <a:pathLst>
              <a:path h="14873197" w="18288000">
                <a:moveTo>
                  <a:pt x="0" y="0"/>
                </a:moveTo>
                <a:lnTo>
                  <a:pt x="18288000" y="0"/>
                </a:lnTo>
                <a:lnTo>
                  <a:pt x="18288000" y="14873197"/>
                </a:lnTo>
                <a:lnTo>
                  <a:pt x="0" y="148731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</a:blip>
            <a:stretch>
              <a:fillRect l="-30125" t="0" r="-30125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485900"/>
            <a:ext cx="14766515" cy="3591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762"/>
              </a:lnSpc>
            </a:pPr>
            <a:r>
              <a:rPr lang="en-US" sz="15952" spc="-558">
                <a:solidFill>
                  <a:srgbClr val="FFFFFF"/>
                </a:solidFill>
                <a:latin typeface="MetaAccanthisAlternate"/>
                <a:ea typeface="MetaAccanthisAlternate"/>
                <a:cs typeface="MetaAccanthisAlternate"/>
                <a:sym typeface="MetaAccanthisAlternate"/>
              </a:rPr>
              <a:t>two kinds of </a:t>
            </a:r>
            <a:r>
              <a:rPr lang="en-US" sz="15952" spc="-558">
                <a:solidFill>
                  <a:srgbClr val="C1FF72"/>
                </a:solidFill>
                <a:latin typeface="MetaAccanthisAlternate"/>
                <a:ea typeface="MetaAccanthisAlternate"/>
                <a:cs typeface="MetaAccanthisAlternate"/>
                <a:sym typeface="MetaAccanthisAlternate"/>
              </a:rPr>
              <a:t>cohesion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202582"/>
            <a:ext cx="21596331" cy="357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local cohesion</a:t>
            </a:r>
          </a:p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network cohesion</a:t>
            </a:r>
          </a:p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“glocal“ cohesion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</a:blip>
            <a:stretch>
              <a:fillRect l="-111" t="0" r="-11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332093"/>
            <a:ext cx="18288000" cy="14873197"/>
          </a:xfrm>
          <a:custGeom>
            <a:avLst/>
            <a:gdLst/>
            <a:ahLst/>
            <a:cxnLst/>
            <a:rect r="r" b="b" t="t" l="l"/>
            <a:pathLst>
              <a:path h="14873197" w="18288000">
                <a:moveTo>
                  <a:pt x="0" y="0"/>
                </a:moveTo>
                <a:lnTo>
                  <a:pt x="18288000" y="0"/>
                </a:lnTo>
                <a:lnTo>
                  <a:pt x="18288000" y="14873197"/>
                </a:lnTo>
                <a:lnTo>
                  <a:pt x="0" y="148731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</a:blip>
            <a:stretch>
              <a:fillRect l="-30125" t="0" r="-30125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485900"/>
            <a:ext cx="14766515" cy="1972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762"/>
              </a:lnSpc>
            </a:pPr>
            <a:r>
              <a:rPr lang="en-US" sz="15952" spc="-558">
                <a:solidFill>
                  <a:srgbClr val="FFFFFF"/>
                </a:solidFill>
                <a:latin typeface="MetaAccanthisAlternate"/>
                <a:ea typeface="MetaAccanthisAlternate"/>
                <a:cs typeface="MetaAccanthisAlternate"/>
                <a:sym typeface="MetaAccanthisAlternate"/>
              </a:rPr>
              <a:t>I. </a:t>
            </a:r>
            <a:r>
              <a:rPr lang="en-US" sz="15952" spc="-558">
                <a:solidFill>
                  <a:srgbClr val="C1FF72"/>
                </a:solidFill>
                <a:latin typeface="MetaAccanthisAlternate"/>
                <a:ea typeface="MetaAccanthisAlternate"/>
                <a:cs typeface="MetaAccanthisAlternate"/>
                <a:sym typeface="MetaAccanthisAlternate"/>
              </a:rPr>
              <a:t>Organizing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217200"/>
            <a:ext cx="21596331" cy="357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Ultra-Bold"/>
                <a:ea typeface="Codec Pro Ultra-Bold"/>
                <a:cs typeface="Codec Pro Ultra-Bold"/>
                <a:sym typeface="Codec Pro Ultra-Bold"/>
              </a:rPr>
              <a:t>Event hosting</a:t>
            </a:r>
          </a:p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Ultra-Bold"/>
                <a:ea typeface="Codec Pro Ultra-Bold"/>
                <a:cs typeface="Codec Pro Ultra-Bold"/>
                <a:sym typeface="Codec Pro Ultra-Bold"/>
              </a:rPr>
              <a:t>Superconnectors</a:t>
            </a:r>
          </a:p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Ultra-Bold"/>
                <a:ea typeface="Codec Pro Ultra-Bold"/>
                <a:cs typeface="Codec Pro Ultra-Bold"/>
                <a:sym typeface="Codec Pro Ultra-Bold"/>
              </a:rPr>
              <a:t>Community builders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</a:blip>
            <a:stretch>
              <a:fillRect l="-111" t="0" r="-11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332093"/>
            <a:ext cx="18288000" cy="14873197"/>
          </a:xfrm>
          <a:custGeom>
            <a:avLst/>
            <a:gdLst/>
            <a:ahLst/>
            <a:cxnLst/>
            <a:rect r="r" b="b" t="t" l="l"/>
            <a:pathLst>
              <a:path h="14873197" w="18288000">
                <a:moveTo>
                  <a:pt x="0" y="0"/>
                </a:moveTo>
                <a:lnTo>
                  <a:pt x="18288000" y="0"/>
                </a:lnTo>
                <a:lnTo>
                  <a:pt x="18288000" y="14873197"/>
                </a:lnTo>
                <a:lnTo>
                  <a:pt x="0" y="148731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</a:blip>
            <a:stretch>
              <a:fillRect l="-30125" t="0" r="-30125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485900"/>
            <a:ext cx="14766515" cy="1972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762"/>
              </a:lnSpc>
            </a:pPr>
            <a:r>
              <a:rPr lang="en-US" sz="15952" spc="-558">
                <a:solidFill>
                  <a:srgbClr val="FFFFFF"/>
                </a:solidFill>
                <a:latin typeface="MetaAccanthisAlternate"/>
                <a:ea typeface="MetaAccanthisAlternate"/>
                <a:cs typeface="MetaAccanthisAlternate"/>
                <a:sym typeface="MetaAccanthisAlternate"/>
              </a:rPr>
              <a:t>event hosting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217200"/>
            <a:ext cx="21596331" cy="357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local events</a:t>
            </a:r>
          </a:p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interest-based events</a:t>
            </a:r>
          </a:p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community-driven events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</a:blip>
            <a:stretch>
              <a:fillRect l="-111" t="0" r="-11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332093"/>
            <a:ext cx="18288000" cy="14873197"/>
          </a:xfrm>
          <a:custGeom>
            <a:avLst/>
            <a:gdLst/>
            <a:ahLst/>
            <a:cxnLst/>
            <a:rect r="r" b="b" t="t" l="l"/>
            <a:pathLst>
              <a:path h="14873197" w="18288000">
                <a:moveTo>
                  <a:pt x="0" y="0"/>
                </a:moveTo>
                <a:lnTo>
                  <a:pt x="18288000" y="0"/>
                </a:lnTo>
                <a:lnTo>
                  <a:pt x="18288000" y="14873197"/>
                </a:lnTo>
                <a:lnTo>
                  <a:pt x="0" y="148731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</a:blip>
            <a:stretch>
              <a:fillRect l="-30125" t="0" r="-30125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3576251"/>
            <a:ext cx="16230600" cy="3591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762"/>
              </a:lnSpc>
            </a:pPr>
            <a:r>
              <a:rPr lang="en-US" sz="15952" spc="-558">
                <a:solidFill>
                  <a:srgbClr val="FFFFFF"/>
                </a:solidFill>
                <a:latin typeface="MetaAccanthisAlternate"/>
                <a:ea typeface="MetaAccanthisAlternate"/>
                <a:cs typeface="MetaAccanthisAlternate"/>
                <a:sym typeface="MetaAccanthisAlternate"/>
              </a:rPr>
              <a:t>what is a superconnector?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</a:blip>
            <a:stretch>
              <a:fillRect l="-111" t="0" r="-11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332093"/>
            <a:ext cx="18288000" cy="14873197"/>
          </a:xfrm>
          <a:custGeom>
            <a:avLst/>
            <a:gdLst/>
            <a:ahLst/>
            <a:cxnLst/>
            <a:rect r="r" b="b" t="t" l="l"/>
            <a:pathLst>
              <a:path h="14873197" w="18288000">
                <a:moveTo>
                  <a:pt x="0" y="0"/>
                </a:moveTo>
                <a:lnTo>
                  <a:pt x="18288000" y="0"/>
                </a:lnTo>
                <a:lnTo>
                  <a:pt x="18288000" y="14873197"/>
                </a:lnTo>
                <a:lnTo>
                  <a:pt x="0" y="148731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</a:blip>
            <a:stretch>
              <a:fillRect l="-30125" t="0" r="-30125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485900"/>
            <a:ext cx="14766515" cy="3591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762"/>
              </a:lnSpc>
            </a:pPr>
            <a:r>
              <a:rPr lang="en-US" sz="15952" spc="-558">
                <a:solidFill>
                  <a:srgbClr val="FFFFFF"/>
                </a:solidFill>
                <a:latin typeface="MetaAccanthisAlternate"/>
                <a:ea typeface="MetaAccanthisAlternate"/>
                <a:cs typeface="MetaAccanthisAlternate"/>
                <a:sym typeface="MetaAccanthisAlternate"/>
              </a:rPr>
              <a:t>community building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914900"/>
            <a:ext cx="14391229" cy="47468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curation</a:t>
            </a:r>
          </a:p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outreach</a:t>
            </a:r>
          </a:p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“being in the heartbeat of people’s lives”- Pat Con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</a:blip>
            <a:stretch>
              <a:fillRect l="-111" t="0" r="-11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332093"/>
            <a:ext cx="18288000" cy="14873197"/>
          </a:xfrm>
          <a:custGeom>
            <a:avLst/>
            <a:gdLst/>
            <a:ahLst/>
            <a:cxnLst/>
            <a:rect r="r" b="b" t="t" l="l"/>
            <a:pathLst>
              <a:path h="14873197" w="18288000">
                <a:moveTo>
                  <a:pt x="0" y="0"/>
                </a:moveTo>
                <a:lnTo>
                  <a:pt x="18288000" y="0"/>
                </a:lnTo>
                <a:lnTo>
                  <a:pt x="18288000" y="14873197"/>
                </a:lnTo>
                <a:lnTo>
                  <a:pt x="0" y="148731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</a:blip>
            <a:stretch>
              <a:fillRect l="-30125" t="0" r="-30125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485900"/>
            <a:ext cx="14766515" cy="1972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762"/>
              </a:lnSpc>
            </a:pPr>
            <a:r>
              <a:rPr lang="en-US" sz="15952" spc="-558">
                <a:solidFill>
                  <a:srgbClr val="FFFFFF"/>
                </a:solidFill>
                <a:latin typeface="MetaAccanthisAlternate"/>
                <a:ea typeface="MetaAccanthisAlternate"/>
                <a:cs typeface="MetaAccanthisAlternate"/>
                <a:sym typeface="MetaAccanthisAlternate"/>
              </a:rPr>
              <a:t>II. </a:t>
            </a:r>
            <a:r>
              <a:rPr lang="en-US" sz="15952" spc="-558">
                <a:solidFill>
                  <a:srgbClr val="C1FF72"/>
                </a:solidFill>
                <a:latin typeface="MetaAccanthisAlternate"/>
                <a:ea typeface="MetaAccanthisAlternate"/>
                <a:cs typeface="MetaAccanthisAlternate"/>
                <a:sym typeface="MetaAccanthisAlternate"/>
              </a:rPr>
              <a:t>Outreach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217200"/>
            <a:ext cx="21596331" cy="357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aggregation</a:t>
            </a:r>
          </a:p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advertising</a:t>
            </a:r>
          </a:p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socializing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</a:blip>
            <a:stretch>
              <a:fillRect l="-111" t="0" r="-11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332093"/>
            <a:ext cx="18288000" cy="14873197"/>
          </a:xfrm>
          <a:custGeom>
            <a:avLst/>
            <a:gdLst/>
            <a:ahLst/>
            <a:cxnLst/>
            <a:rect r="r" b="b" t="t" l="l"/>
            <a:pathLst>
              <a:path h="14873197" w="18288000">
                <a:moveTo>
                  <a:pt x="0" y="0"/>
                </a:moveTo>
                <a:lnTo>
                  <a:pt x="18288000" y="0"/>
                </a:lnTo>
                <a:lnTo>
                  <a:pt x="18288000" y="14873197"/>
                </a:lnTo>
                <a:lnTo>
                  <a:pt x="0" y="148731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</a:blip>
            <a:stretch>
              <a:fillRect l="-30125" t="0" r="-30125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485900"/>
            <a:ext cx="14766515" cy="1972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762"/>
              </a:lnSpc>
            </a:pPr>
            <a:r>
              <a:rPr lang="en-US" sz="15952" spc="-558">
                <a:solidFill>
                  <a:srgbClr val="FFFFFF"/>
                </a:solidFill>
                <a:latin typeface="MetaAccanthisAlternate"/>
                <a:ea typeface="MetaAccanthisAlternate"/>
                <a:cs typeface="MetaAccanthisAlternate"/>
                <a:sym typeface="MetaAccanthisAlternate"/>
              </a:rPr>
              <a:t>aggregation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217200"/>
            <a:ext cx="21596331" cy="357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event aggregators</a:t>
            </a:r>
          </a:p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community listings</a:t>
            </a:r>
          </a:p>
          <a:p>
            <a:pPr algn="l" marL="1428659" indent="-714330" lvl="1">
              <a:lnSpc>
                <a:spcPts val="9264"/>
              </a:lnSpc>
              <a:buFont typeface="Arial"/>
              <a:buChar char="•"/>
            </a:pPr>
            <a:r>
              <a:rPr lang="en-US" b="true" sz="6617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social media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</a:blip>
            <a:stretch>
              <a:fillRect l="-111" t="0" r="-11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332093"/>
            <a:ext cx="18288000" cy="14873197"/>
          </a:xfrm>
          <a:custGeom>
            <a:avLst/>
            <a:gdLst/>
            <a:ahLst/>
            <a:cxnLst/>
            <a:rect r="r" b="b" t="t" l="l"/>
            <a:pathLst>
              <a:path h="14873197" w="18288000">
                <a:moveTo>
                  <a:pt x="0" y="0"/>
                </a:moveTo>
                <a:lnTo>
                  <a:pt x="18288000" y="0"/>
                </a:lnTo>
                <a:lnTo>
                  <a:pt x="18288000" y="14873197"/>
                </a:lnTo>
                <a:lnTo>
                  <a:pt x="0" y="148731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</a:blip>
            <a:stretch>
              <a:fillRect l="-30125" t="0" r="-30125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570329" y="4385876"/>
            <a:ext cx="9147342" cy="1972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762"/>
              </a:lnSpc>
            </a:pPr>
            <a:r>
              <a:rPr lang="en-US" sz="15952" spc="-558">
                <a:solidFill>
                  <a:srgbClr val="FFFFFF"/>
                </a:solidFill>
                <a:latin typeface="MetaAccanthisAlternate"/>
                <a:ea typeface="MetaAccanthisAlternate"/>
                <a:cs typeface="MetaAccanthisAlternate"/>
                <a:sym typeface="MetaAccanthisAlternate"/>
              </a:rPr>
              <a:t>examples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DAGv5spxX9c</dc:identifier>
  <dcterms:modified xsi:type="dcterms:W3CDTF">2011-08-01T06:04:30Z</dcterms:modified>
  <cp:revision>1</cp:revision>
  <dc:title>Cohesion Technology</dc:title>
</cp:coreProperties>
</file>

<file path=docProps/thumbnail.jpeg>
</file>